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EEEEEE"/>
        </a:solidFill>
        <a:effectLst/>
        <a:uFillTx/>
        <a:latin typeface="Helvetica Neue Bold Condensed"/>
        <a:ea typeface="Helvetica Neue Bold Condensed"/>
        <a:cs typeface="Helvetica Neue Bold Condensed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 b="def" i="def"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 b="def" i="def"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4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74900" y="2730500"/>
            <a:ext cx="19621500" cy="4216400"/>
          </a:xfrm>
          <a:prstGeom prst="rect">
            <a:avLst/>
          </a:prstGeom>
        </p:spPr>
        <p:txBody>
          <a:bodyPr anchor="b"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74900" y="7073900"/>
            <a:ext cx="19621500" cy="307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11951685" y="12708534"/>
            <a:ext cx="504445" cy="465532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>
                <a:srgbClr val="A29A85"/>
              </a:buClr>
              <a:buSzTx/>
              <a:buNone/>
              <a:defRPr sz="5000">
                <a:solidFill>
                  <a:srgbClr val="222222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buSzTx/>
              <a:buNone/>
              <a:defRPr b="1" spc="-174" sz="5800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530506816_2881x1921.jpg"/>
          <p:cNvSpPr/>
          <p:nvPr>
            <p:ph type="pic" idx="21"/>
          </p:nvPr>
        </p:nvSpPr>
        <p:spPr>
          <a:xfrm>
            <a:off x="0" y="-1524000"/>
            <a:ext cx="24390354" cy="162630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-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- Alt 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9589" y="11524798"/>
            <a:ext cx="6438417" cy="89804"/>
          </a:xfrm>
          <a:prstGeom prst="rect">
            <a:avLst/>
          </a:prstGeom>
        </p:spPr>
      </p:pic>
      <p:sp>
        <p:nvSpPr>
          <p:cNvPr id="22" name="530506816_2881x1921.jpg"/>
          <p:cNvSpPr/>
          <p:nvPr>
            <p:ph type="pic" idx="21"/>
          </p:nvPr>
        </p:nvSpPr>
        <p:spPr>
          <a:xfrm>
            <a:off x="609600" y="-2747120"/>
            <a:ext cx="23164800" cy="154458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1181100" y="9626600"/>
            <a:ext cx="22009100" cy="1714500"/>
          </a:xfrm>
          <a:prstGeom prst="rect">
            <a:avLst/>
          </a:prstGeom>
        </p:spPr>
        <p:txBody>
          <a:bodyPr anchor="b"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1181100" y="11696700"/>
            <a:ext cx="220091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2374900" y="4940300"/>
            <a:ext cx="19621500" cy="3835400"/>
          </a:xfrm>
          <a:prstGeom prst="rect">
            <a:avLst/>
          </a:prstGeom>
        </p:spPr>
        <p:txBody>
          <a:bodyPr/>
          <a:lstStyle>
            <a:lvl1pPr>
              <a:defRPr spc="-180" sz="9000"/>
            </a:lvl1pPr>
          </a:lstStyle>
          <a:p>
            <a:pPr/>
            <a:r>
              <a:t>Title Text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33788" y="7155998"/>
            <a:ext cx="8416268" cy="89804"/>
          </a:xfrm>
          <a:prstGeom prst="rect">
            <a:avLst/>
          </a:prstGeom>
        </p:spPr>
      </p:pic>
      <p:sp>
        <p:nvSpPr>
          <p:cNvPr id="42" name="Image"/>
          <p:cNvSpPr/>
          <p:nvPr>
            <p:ph type="pic" idx="21"/>
          </p:nvPr>
        </p:nvSpPr>
        <p:spPr>
          <a:xfrm>
            <a:off x="12230100" y="-990600"/>
            <a:ext cx="11303000" cy="1659402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435100" y="1092200"/>
            <a:ext cx="10464800" cy="5765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435100" y="7556500"/>
            <a:ext cx="10464800" cy="509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54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0107" y="3853998"/>
            <a:ext cx="20407882" cy="89804"/>
          </a:xfrm>
          <a:prstGeom prst="rect">
            <a:avLst/>
          </a:prstGeom>
        </p:spPr>
      </p:pic>
      <p:sp>
        <p:nvSpPr>
          <p:cNvPr id="75" name="Image"/>
          <p:cNvSpPr/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3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3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3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3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3"/>
              </a:buBlip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21"/>
          </p:nvPr>
        </p:nvSpPr>
        <p:spPr>
          <a:xfrm>
            <a:off x="11442700" y="6108700"/>
            <a:ext cx="11978045" cy="8089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530506816_2881x1921.jpg"/>
          <p:cNvSpPr/>
          <p:nvPr>
            <p:ph type="pic" sz="half" idx="22"/>
          </p:nvPr>
        </p:nvSpPr>
        <p:spPr>
          <a:xfrm>
            <a:off x="12509500" y="215278"/>
            <a:ext cx="10744200" cy="71640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23"/>
          </p:nvPr>
        </p:nvSpPr>
        <p:spPr>
          <a:xfrm>
            <a:off x="1066800" y="-1079500"/>
            <a:ext cx="10858500" cy="1594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74900" y="1778000"/>
            <a:ext cx="19621500" cy="1014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2387600" y="977900"/>
            <a:ext cx="196215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27872" y="12674600"/>
            <a:ext cx="504445" cy="4655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1" sz="2400">
                <a:solidFill>
                  <a:srgbClr val="F1F1F1"/>
                </a:solidFill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97" strike="noStrike" sz="6600" u="none">
          <a:solidFill>
            <a:srgbClr val="EEEEEE"/>
          </a:solidFill>
          <a:uFillTx/>
          <a:latin typeface="+mn-lt"/>
          <a:ea typeface="+mn-ea"/>
          <a:cs typeface="+mn-cs"/>
          <a:sym typeface="Superclarendon Regular"/>
        </a:defRPr>
      </a:lvl9pPr>
    </p:titleStyle>
    <p:bodyStyle>
      <a:lvl1pPr marL="812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1pPr>
      <a:lvl2pPr marL="1625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2pPr>
      <a:lvl3pPr marL="2438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3pPr>
      <a:lvl4pPr marL="3251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4pPr>
      <a:lvl5pPr marL="40640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5pPr>
      <a:lvl6pPr marL="48768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6pPr>
      <a:lvl7pPr marL="56896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7pPr>
      <a:lvl8pPr marL="65024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8pPr>
      <a:lvl9pPr marL="7315200" marR="0" indent="-8128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65000"/>
        <a:buFontTx/>
        <a:buBlip>
          <a:blip r:embed="rId3"/>
        </a:buBlip>
        <a:tabLst/>
        <a:defRPr b="0" baseline="0" cap="none" i="0" spc="0" strike="noStrike" sz="4600" u="none">
          <a:solidFill>
            <a:srgbClr val="EEEEEE"/>
          </a:solidFill>
          <a:uFillTx/>
          <a:latin typeface="Helvetica Neue Bold Condensed"/>
          <a:ea typeface="Helvetica Neue Bold Condensed"/>
          <a:cs typeface="Helvetica Neue Bold Condensed"/>
          <a:sym typeface="Helvetica Neue Bold Condensed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Superclarendon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ufersal…"/>
          <p:cNvSpPr txBox="1"/>
          <p:nvPr>
            <p:ph type="ctrTitle"/>
          </p:nvPr>
        </p:nvSpPr>
        <p:spPr>
          <a:xfrm>
            <a:off x="2381250" y="2493532"/>
            <a:ext cx="19621501" cy="7756272"/>
          </a:xfrm>
          <a:prstGeom prst="rect">
            <a:avLst/>
          </a:prstGeom>
        </p:spPr>
        <p:txBody>
          <a:bodyPr/>
          <a:lstStyle/>
          <a:p>
            <a:pPr>
              <a:defRPr spc="-186" sz="9300"/>
            </a:pPr>
            <a:r>
              <a:t>Shufersal </a:t>
            </a:r>
          </a:p>
          <a:p>
            <a:pPr>
              <a:defRPr spc="-186" sz="9300"/>
            </a:pPr>
          </a:p>
          <a:p>
            <a:pPr/>
            <a:r>
              <a:t>item substitute system for On-line sales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ast st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Last stage</a:t>
            </a:r>
          </a:p>
        </p:txBody>
      </p:sp>
      <p:sp>
        <p:nvSpPr>
          <p:cNvPr id="170" name="predictions - enrichment did not bring the expected value… 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predictions - enrichment did not bring the expected value… ?</a:t>
            </a:r>
          </a:p>
          <a:p>
            <a:pPr>
              <a:buBlip>
                <a:blip r:embed="rId2"/>
              </a:buBlip>
            </a:pPr>
            <a:r>
              <a:t>Cans &amp; Detregents</a:t>
            </a:r>
          </a:p>
          <a:p>
            <a:pPr>
              <a:buBlip>
                <a:blip r:embed="rId2"/>
              </a:buBlip>
            </a:pPr>
            <a:r>
              <a:t>Predict proba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73" name="Model is robust and vali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is robust and valid</a:t>
            </a:r>
          </a:p>
          <a:p>
            <a:pPr>
              <a:buBlip>
                <a:blip r:embed="rId2"/>
              </a:buBlip>
            </a:pPr>
            <a:r>
              <a:t>models over different data,  random forest, predict acceptance, mechanism quality, new recommendation  based on predict probe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uture op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Future options</a:t>
            </a:r>
          </a:p>
        </p:txBody>
      </p:sp>
      <p:sp>
        <p:nvSpPr>
          <p:cNvPr id="176" name="Model per division over all products tre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 per division over all products tree</a:t>
            </a:r>
          </a:p>
          <a:p>
            <a:pPr>
              <a:buBlip>
                <a:blip r:embed="rId2"/>
              </a:buBlip>
            </a:pPr>
            <a:r>
              <a:t>clustering</a:t>
            </a:r>
          </a:p>
          <a:p>
            <a:pPr>
              <a:buBlip>
                <a:blip r:embed="rId2"/>
              </a:buBlip>
            </a:pPr>
            <a:r>
              <a:t>personalization!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46" name="Business Issu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Business Issue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Target value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EDA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Data Preparation &amp; Data Manipulation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Models &amp; Scores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Last stage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Conclusion </a:t>
            </a:r>
          </a:p>
          <a:p>
            <a:pPr marL="593344" indent="-593344" defTabSz="602615">
              <a:spcBef>
                <a:spcPts val="4300"/>
              </a:spcBef>
              <a:buBlip>
                <a:blip r:embed="rId2"/>
              </a:buBlip>
              <a:defRPr sz="3358"/>
            </a:pPr>
            <a:r>
              <a:t>Future options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Business Iss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Business Issue</a:t>
            </a:r>
          </a:p>
        </p:txBody>
      </p:sp>
      <p:sp>
        <p:nvSpPr>
          <p:cNvPr id="149" name="not having sub prod or having bad sub prod, cut sales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not having sub prod or having bad sub prod, cut sales! </a:t>
            </a:r>
          </a:p>
          <a:p>
            <a:pPr>
              <a:buBlip>
                <a:blip r:embed="rId2"/>
              </a:buBlip>
            </a:pPr>
            <a:r>
              <a:t>Only one chance to win!</a:t>
            </a:r>
          </a:p>
          <a:p>
            <a:pPr>
              <a:buBlip>
                <a:blip r:embed="rId2"/>
              </a:buBlip>
            </a:pPr>
            <a:r>
              <a:t>Our data is from Shufersal, On-line sales</a:t>
            </a: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Bazzzz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arget val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Target value</a:t>
            </a:r>
          </a:p>
        </p:txBody>
      </p:sp>
      <p:sp>
        <p:nvSpPr>
          <p:cNvPr id="152" name="Will the customer approve?  Precision &amp; f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Will the customer approve?  Precision &amp; f1</a:t>
            </a:r>
          </a:p>
          <a:p>
            <a:pPr>
              <a:buBlip>
                <a:blip r:embed="rId2"/>
              </a:buBlip>
            </a:pPr>
            <a:r>
              <a:t>How good the current replace mechanism? </a:t>
            </a:r>
          </a:p>
          <a:p>
            <a:pPr>
              <a:buBlip>
                <a:blip r:embed="rId2"/>
              </a:buBlip>
            </a:pPr>
            <a:r>
              <a:t>Recommending the “Best” substitutes - Top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EDA</a:t>
            </a:r>
          </a:p>
        </p:txBody>
      </p:sp>
      <p:sp>
        <p:nvSpPr>
          <p:cNvPr id="155" name="What data we go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What data we got</a:t>
            </a:r>
          </a:p>
          <a:p>
            <a:pPr>
              <a:buBlip>
                <a:blip r:embed="rId2"/>
              </a:buBlip>
            </a:pPr>
            <a:r>
              <a:t>The enrichment</a:t>
            </a:r>
          </a:p>
          <a:p>
            <a:pPr>
              <a:buBlip>
                <a:blip r:embed="rId2"/>
              </a:buBlip>
            </a:pPr>
            <a:r>
              <a:t>contains! Not personal, product based. </a:t>
            </a:r>
          </a:p>
          <a:p>
            <a:pPr>
              <a:buBlip>
                <a:blip r:embed="rId2"/>
              </a:buBlip>
            </a:pPr>
            <a:r>
              <a:t>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ata Preparation &amp; Data Manipulation  — it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Data Preparation &amp; Data Manipulation  — itay</a:t>
            </a:r>
          </a:p>
        </p:txBody>
      </p:sp>
      <p:sp>
        <p:nvSpPr>
          <p:cNvPr id="158" name="Difffffff varying typ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Difffffff varying types</a:t>
            </a:r>
          </a:p>
          <a:p>
            <a:pPr>
              <a:buBlip>
                <a:blip r:embed="rId2"/>
              </a:buBlip>
            </a:pPr>
            <a:r>
              <a:t>Dummies</a:t>
            </a:r>
          </a:p>
          <a:p>
            <a:pPr>
              <a:buBlip>
                <a:blip r:embed="rId2"/>
              </a:buBlip>
            </a:pPr>
            <a:r>
              <a:t>product statistics panel by price </a:t>
            </a:r>
          </a:p>
          <a:p>
            <a:pPr>
              <a:buBlip>
                <a:blip r:embed="rId2"/>
              </a:buBlip>
            </a:pPr>
            <a:r>
              <a:t>Date to period - holiday indication</a:t>
            </a:r>
          </a:p>
          <a:p>
            <a:pPr>
              <a:buBlip>
                <a:blip r:embed="rId2"/>
              </a:buBlip>
            </a:pPr>
            <a:r>
              <a:t>important info - Promoted products, ingredients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odels &amp; Sc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Models &amp; Scores </a:t>
            </a:r>
          </a:p>
        </p:txBody>
      </p:sp>
      <p:sp>
        <p:nvSpPr>
          <p:cNvPr id="161" name="8 Mode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8 Models</a:t>
            </a:r>
          </a:p>
          <a:p>
            <a:pPr>
              <a:buBlip>
                <a:blip r:embed="rId2"/>
              </a:buBlip>
            </a:pPr>
            <a:r>
              <a:t>Overfit, validate and stabilize. List of models, table of scores. Ccp, grid .  What came up!? - feature importance / diff ? Feature importance….!  ROC AUC Voting, cross validation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odels &amp; Sc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Models &amp; Scores </a:t>
            </a:r>
          </a:p>
        </p:txBody>
      </p:sp>
      <p:sp>
        <p:nvSpPr>
          <p:cNvPr id="16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els &amp; Sco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12800" indent="-812800" algn="l">
              <a:spcBef>
                <a:spcPts val="5900"/>
              </a:spcBef>
              <a:buSzPct val="65000"/>
              <a:buBlip>
                <a:blip r:embed="rId2"/>
              </a:buBlip>
              <a:defRPr b="0" spc="0" sz="46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Models &amp; Scores </a:t>
            </a:r>
          </a:p>
        </p:txBody>
      </p:sp>
      <p:sp>
        <p:nvSpPr>
          <p:cNvPr id="16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6.png"/></Relationships>

</file>

<file path=ppt/theme/theme1.xml><?xml version="1.0" encoding="utf-8"?>
<a:theme xmlns:a="http://schemas.openxmlformats.org/drawingml/2006/main" xmlns:r="http://schemas.openxmlformats.org/officeDocument/2006/relationships" name="New_Template6">
  <a:themeElements>
    <a:clrScheme name="New_Template6">
      <a:dk1>
        <a:srgbClr val="000000"/>
      </a:dk1>
      <a:lt1>
        <a:srgbClr val="EEEEEE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EEEEEE"/>
            </a:solidFill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EEEEEE"/>
            </a:solidFill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